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997700" cy="92837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sxy6napVHe4oQFLlDh7pb6bCn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C1DD9562-CE84-404C-A49C-C8EA75F16098}">
  <a:tblStyle styleId="{C1DD9562-CE84-404C-A49C-C8EA75F160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9" autoAdjust="0"/>
    <p:restoredTop sz="94660"/>
  </p:normalViewPr>
  <p:slideViewPr>
    <p:cSldViewPr>
      <p:cViewPr>
        <p:scale>
          <a:sx n="66" d="100"/>
          <a:sy n="66" d="100"/>
        </p:scale>
        <p:origin x="-1428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25" tIns="46500" rIns="93025" bIns="465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25" tIns="46500" rIns="93025" bIns="465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25" tIns="46500" rIns="93025" bIns="465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25" tIns="46500" rIns="93025" bIns="465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25" tIns="46500" rIns="93025" bIns="465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>
            <a:spLocks noGrp="1"/>
          </p:cNvSpPr>
          <p:nvPr>
            <p:ph type="sldNum" idx="12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25" tIns="46500" rIns="93025" bIns="46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8" name="Google Shape;10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3909e1d282_2_15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23909e1d282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3909e1d282_2_6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3909e1d282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3909e1d282_2_32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23909e1d282_2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3909e1d282_2_39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23909e1d282_2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390addc723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390addc723_4_0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2390addc723_4_0:notes"/>
          <p:cNvSpPr txBox="1">
            <a:spLocks noGrp="1"/>
          </p:cNvSpPr>
          <p:nvPr>
            <p:ph type="sldNum" idx="12"/>
          </p:nvPr>
        </p:nvSpPr>
        <p:spPr>
          <a:xfrm>
            <a:off x="3963988" y="8818563"/>
            <a:ext cx="3032100" cy="463500"/>
          </a:xfrm>
          <a:prstGeom prst="rect">
            <a:avLst/>
          </a:prstGeom>
        </p:spPr>
        <p:txBody>
          <a:bodyPr spcFirstLastPara="1" wrap="square" lIns="93025" tIns="46500" rIns="93025" bIns="46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390addc723_4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390addc723_4_76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2390addc723_4_76:notes"/>
          <p:cNvSpPr txBox="1">
            <a:spLocks noGrp="1"/>
          </p:cNvSpPr>
          <p:nvPr>
            <p:ph type="sldNum" idx="12"/>
          </p:nvPr>
        </p:nvSpPr>
        <p:spPr>
          <a:xfrm>
            <a:off x="3963988" y="8818563"/>
            <a:ext cx="3032100" cy="463500"/>
          </a:xfrm>
          <a:prstGeom prst="rect">
            <a:avLst/>
          </a:prstGeom>
        </p:spPr>
        <p:txBody>
          <a:bodyPr spcFirstLastPara="1" wrap="square" lIns="93025" tIns="46500" rIns="93025" bIns="46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e1c398b6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e1c398b6f5_0_0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1e1c398b6f5_0_0:notes"/>
          <p:cNvSpPr txBox="1">
            <a:spLocks noGrp="1"/>
          </p:cNvSpPr>
          <p:nvPr>
            <p:ph type="sldNum" idx="12"/>
          </p:nvPr>
        </p:nvSpPr>
        <p:spPr>
          <a:xfrm>
            <a:off x="3963988" y="8818563"/>
            <a:ext cx="3032100" cy="463500"/>
          </a:xfrm>
          <a:prstGeom prst="rect">
            <a:avLst/>
          </a:prstGeom>
        </p:spPr>
        <p:txBody>
          <a:bodyPr spcFirstLastPara="1" wrap="square" lIns="93025" tIns="46500" rIns="93025" bIns="46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390addc723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900" cy="348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390addc723_4_6:notes"/>
          <p:cNvSpPr txBox="1">
            <a:spLocks noGrp="1"/>
          </p:cNvSpPr>
          <p:nvPr>
            <p:ph type="body" idx="1"/>
          </p:nvPr>
        </p:nvSpPr>
        <p:spPr>
          <a:xfrm>
            <a:off x="700088" y="4410075"/>
            <a:ext cx="5597400" cy="4176600"/>
          </a:xfrm>
          <a:prstGeom prst="rect">
            <a:avLst/>
          </a:prstGeom>
        </p:spPr>
        <p:txBody>
          <a:bodyPr spcFirstLastPara="1" wrap="square" lIns="93025" tIns="46500" rIns="93025" bIns="465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390addc723_4_6:notes"/>
          <p:cNvSpPr txBox="1">
            <a:spLocks noGrp="1"/>
          </p:cNvSpPr>
          <p:nvPr>
            <p:ph type="sldNum" idx="12"/>
          </p:nvPr>
        </p:nvSpPr>
        <p:spPr>
          <a:xfrm>
            <a:off x="3963988" y="8818563"/>
            <a:ext cx="3032100" cy="463500"/>
          </a:xfrm>
          <a:prstGeom prst="rect">
            <a:avLst/>
          </a:prstGeom>
        </p:spPr>
        <p:txBody>
          <a:bodyPr spcFirstLastPara="1" wrap="square" lIns="93025" tIns="46500" rIns="93025" bIns="46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/>
          <p:nvPr/>
        </p:nvSpPr>
        <p:spPr>
          <a:xfrm>
            <a:off x="304800" y="381000"/>
            <a:ext cx="8534400" cy="5943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2"/>
          <p:cNvSpPr/>
          <p:nvPr/>
        </p:nvSpPr>
        <p:spPr>
          <a:xfrm>
            <a:off x="381000" y="457200"/>
            <a:ext cx="8382000" cy="579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" name="Google Shape;30;p12"/>
          <p:cNvCxnSpPr/>
          <p:nvPr/>
        </p:nvCxnSpPr>
        <p:spPr>
          <a:xfrm>
            <a:off x="1447800" y="2514600"/>
            <a:ext cx="6934200" cy="0"/>
          </a:xfrm>
          <a:prstGeom prst="straightConnector1">
            <a:avLst/>
          </a:pr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12"/>
          <p:cNvSpPr/>
          <p:nvPr/>
        </p:nvSpPr>
        <p:spPr>
          <a:xfrm>
            <a:off x="-2667000" y="1981200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46556" y="3502"/>
                </a:moveTo>
                <a:cubicBezTo>
                  <a:pt x="57262" y="8970"/>
                  <a:pt x="64000" y="19978"/>
                  <a:pt x="64000" y="32000"/>
                </a:cubicBezTo>
                <a:cubicBezTo>
                  <a:pt x="64000" y="44021"/>
                  <a:pt x="57262" y="55029"/>
                  <a:pt x="46556" y="60497"/>
                </a:cubicBezTo>
                <a:cubicBezTo>
                  <a:pt x="46556" y="60497"/>
                  <a:pt x="46556" y="60497"/>
                  <a:pt x="46555" y="60497"/>
                </a:cubicBezTo>
                <a:lnTo>
                  <a:pt x="46556" y="60498"/>
                </a:lnTo>
                <a:lnTo>
                  <a:pt x="46556" y="3502"/>
                </a:lnTo>
                <a:lnTo>
                  <a:pt x="46555" y="3502"/>
                </a:lnTo>
                <a:cubicBezTo>
                  <a:pt x="46556" y="3502"/>
                  <a:pt x="46556" y="3502"/>
                  <a:pt x="46556" y="3502"/>
                </a:cubicBezTo>
                <a:close/>
              </a:path>
            </a:pathLst>
          </a:custGeom>
          <a:solidFill>
            <a:schemeClr val="accent2">
              <a:alpha val="5764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" name="Google Shape;32;p12"/>
          <p:cNvSpPr/>
          <p:nvPr/>
        </p:nvSpPr>
        <p:spPr>
          <a:xfrm>
            <a:off x="-3352800" y="533400"/>
            <a:ext cx="4038600" cy="4038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2"/>
          <p:cNvSpPr/>
          <p:nvPr/>
        </p:nvSpPr>
        <p:spPr>
          <a:xfrm>
            <a:off x="304800" y="381000"/>
            <a:ext cx="8534400" cy="59436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2"/>
          <p:cNvSpPr/>
          <p:nvPr/>
        </p:nvSpPr>
        <p:spPr>
          <a:xfrm>
            <a:off x="381000" y="457200"/>
            <a:ext cx="8382000" cy="57912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" name="Google Shape;35;p12"/>
          <p:cNvCxnSpPr/>
          <p:nvPr/>
        </p:nvCxnSpPr>
        <p:spPr>
          <a:xfrm>
            <a:off x="1447800" y="2514600"/>
            <a:ext cx="6934200" cy="0"/>
          </a:xfrm>
          <a:prstGeom prst="straightConnector1">
            <a:avLst/>
          </a:pr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Google Shape;36;p12"/>
          <p:cNvSpPr/>
          <p:nvPr/>
        </p:nvSpPr>
        <p:spPr>
          <a:xfrm>
            <a:off x="-2667000" y="1981200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46556" y="3502"/>
                </a:moveTo>
                <a:cubicBezTo>
                  <a:pt x="57262" y="8970"/>
                  <a:pt x="64000" y="19978"/>
                  <a:pt x="64000" y="32000"/>
                </a:cubicBezTo>
                <a:cubicBezTo>
                  <a:pt x="64000" y="44021"/>
                  <a:pt x="57262" y="55029"/>
                  <a:pt x="46556" y="60497"/>
                </a:cubicBezTo>
                <a:cubicBezTo>
                  <a:pt x="46556" y="60497"/>
                  <a:pt x="46556" y="60497"/>
                  <a:pt x="46555" y="60497"/>
                </a:cubicBezTo>
                <a:lnTo>
                  <a:pt x="46556" y="60498"/>
                </a:lnTo>
                <a:lnTo>
                  <a:pt x="46556" y="3502"/>
                </a:lnTo>
                <a:lnTo>
                  <a:pt x="46555" y="3502"/>
                </a:lnTo>
                <a:cubicBezTo>
                  <a:pt x="46556" y="3502"/>
                  <a:pt x="46556" y="3502"/>
                  <a:pt x="46556" y="3502"/>
                </a:cubicBezTo>
                <a:close/>
              </a:path>
            </a:pathLst>
          </a:custGeom>
          <a:solidFill>
            <a:schemeClr val="accent2">
              <a:alpha val="5764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" name="Google Shape;37;p12"/>
          <p:cNvSpPr/>
          <p:nvPr/>
        </p:nvSpPr>
        <p:spPr>
          <a:xfrm>
            <a:off x="-3352800" y="533400"/>
            <a:ext cx="4038600" cy="4038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2"/>
          <p:cNvSpPr txBox="1">
            <a:spLocks noGrp="1"/>
          </p:cNvSpPr>
          <p:nvPr>
            <p:ph type="ctrTitle"/>
          </p:nvPr>
        </p:nvSpPr>
        <p:spPr>
          <a:xfrm>
            <a:off x="1443038" y="985838"/>
            <a:ext cx="7015162" cy="144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ubTitle" idx="1"/>
          </p:nvPr>
        </p:nvSpPr>
        <p:spPr>
          <a:xfrm>
            <a:off x="1443038" y="3048000"/>
            <a:ext cx="7015162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580"/>
              </a:spcBef>
              <a:spcAft>
                <a:spcPts val="0"/>
              </a:spcAft>
              <a:buSzPts val="203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306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1pPr>
            <a:lvl2pPr marL="914400" lvl="1" indent="-33528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306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1pPr>
            <a:lvl2pPr marL="914400" lvl="1" indent="-33528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marL="1371600" lvl="2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1pPr>
            <a:lvl2pPr marL="914400" lvl="1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168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1pPr>
            <a:lvl2pPr marL="914400" lvl="1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3pPr>
            <a:lvl4pPr marL="1828800" lvl="3" indent="-299719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4pPr>
            <a:lvl5pPr marL="2286000" lvl="4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5pPr>
            <a:lvl6pPr marL="2743200" lvl="5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6pPr>
            <a:lvl7pPr marL="3200400" lvl="6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7pPr>
            <a:lvl8pPr marL="3657600" lvl="7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8pPr>
            <a:lvl9pPr marL="4114800" lvl="8" indent="-299720" algn="l"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0840" algn="l">
              <a:spcBef>
                <a:spcPts val="640"/>
              </a:spcBef>
              <a:spcAft>
                <a:spcPts val="0"/>
              </a:spcAft>
              <a:buSzPts val="2240"/>
              <a:buChar char="●"/>
              <a:defRPr sz="3200"/>
            </a:lvl1pPr>
            <a:lvl2pPr marL="914400" lvl="1" indent="-35306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2pPr>
            <a:lvl3pPr marL="1371600" lvl="2" indent="-33528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3pPr>
            <a:lvl4pPr marL="1828800" lvl="3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4pPr>
            <a:lvl5pPr marL="2286000" lvl="4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5pPr>
            <a:lvl6pPr marL="2743200" lvl="5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6pPr>
            <a:lvl7pPr marL="3200400" lvl="6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7pPr>
            <a:lvl8pPr marL="3657600" lvl="7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8pPr>
            <a:lvl9pPr marL="4114800" lvl="8" indent="-3175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1"/>
          </p:nvPr>
        </p:nvSpPr>
        <p:spPr>
          <a:xfrm rot="5400000">
            <a:off x="2969419" y="227807"/>
            <a:ext cx="4114800" cy="731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>
            <a:spLocks noGrp="1"/>
          </p:cNvSpPr>
          <p:nvPr>
            <p:ph type="title"/>
          </p:nvPr>
        </p:nvSpPr>
        <p:spPr>
          <a:xfrm rot="5400000">
            <a:off x="4949825" y="2208213"/>
            <a:ext cx="5640388" cy="182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body" idx="1"/>
          </p:nvPr>
        </p:nvSpPr>
        <p:spPr>
          <a:xfrm rot="5400000">
            <a:off x="1216819" y="454819"/>
            <a:ext cx="5640388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marL="914400" lvl="1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marL="1828800" lvl="3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5pPr>
            <a:lvl6pPr marL="2743200" lvl="5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6pPr>
            <a:lvl7pPr marL="3200400" lvl="6" indent="-30861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7pPr>
            <a:lvl8pPr marL="3657600" lvl="7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8pPr>
            <a:lvl9pPr marL="4114800" lvl="8" indent="-308609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1"/>
          <p:cNvGrpSpPr/>
          <p:nvPr/>
        </p:nvGrpSpPr>
        <p:grpSpPr>
          <a:xfrm>
            <a:off x="76200" y="152400"/>
            <a:ext cx="8991600" cy="6629400"/>
            <a:chOff x="48" y="96"/>
            <a:chExt cx="5664" cy="4176"/>
          </a:xfrm>
        </p:grpSpPr>
        <p:sp>
          <p:nvSpPr>
            <p:cNvPr id="11" name="Google Shape;11;p11"/>
            <p:cNvSpPr/>
            <p:nvPr/>
          </p:nvSpPr>
          <p:spPr>
            <a:xfrm>
              <a:off x="48" y="96"/>
              <a:ext cx="5664" cy="4176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1"/>
            <p:cNvSpPr/>
            <p:nvPr/>
          </p:nvSpPr>
          <p:spPr>
            <a:xfrm>
              <a:off x="96" y="144"/>
              <a:ext cx="5568" cy="408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3" name="Google Shape;13;p11"/>
          <p:cNvCxnSpPr/>
          <p:nvPr/>
        </p:nvCxnSpPr>
        <p:spPr>
          <a:xfrm>
            <a:off x="1371600" y="1524000"/>
            <a:ext cx="7315200" cy="0"/>
          </a:xfrm>
          <a:prstGeom prst="straightConnector1">
            <a:avLst/>
          </a:pr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Google Shape;14;p11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7505" algn="l" rtl="0"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030"/>
              <a:buFont typeface="Noto Sans Symbols"/>
              <a:buChar char="●"/>
              <a:defRPr sz="29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9725" algn="l" rtl="0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50"/>
              <a:buFont typeface="Noto Sans Symbols"/>
              <a:buChar char="●"/>
              <a:defRPr sz="25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26389" algn="l" rtl="0">
              <a:spcBef>
                <a:spcPts val="440"/>
              </a:spcBef>
              <a:spcAft>
                <a:spcPts val="0"/>
              </a:spcAft>
              <a:buClr>
                <a:schemeClr val="hlink"/>
              </a:buClr>
              <a:buSzPts val="1540"/>
              <a:buFont typeface="Noto Sans Symbols"/>
              <a:buChar char="●"/>
              <a:defRPr sz="22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3055" algn="l" rtl="0"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13054" algn="l" rtl="0"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13054" algn="l" rtl="0"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13054" algn="l" rtl="0"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13054" algn="l" rtl="0"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13054" algn="l" rtl="0"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rgbClr val="777777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9" name="Google Shape;19;p11"/>
          <p:cNvSpPr/>
          <p:nvPr/>
        </p:nvSpPr>
        <p:spPr>
          <a:xfrm>
            <a:off x="-2819400" y="1447800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49444" y="5172"/>
                </a:moveTo>
                <a:cubicBezTo>
                  <a:pt x="58522" y="11076"/>
                  <a:pt x="64000" y="21170"/>
                  <a:pt x="64000" y="32000"/>
                </a:cubicBezTo>
                <a:cubicBezTo>
                  <a:pt x="64000" y="42829"/>
                  <a:pt x="58522" y="52923"/>
                  <a:pt x="49444" y="58827"/>
                </a:cubicBezTo>
                <a:cubicBezTo>
                  <a:pt x="49444" y="58827"/>
                  <a:pt x="49443" y="58827"/>
                  <a:pt x="49443" y="58827"/>
                </a:cubicBezTo>
                <a:lnTo>
                  <a:pt x="49444" y="58828"/>
                </a:lnTo>
                <a:lnTo>
                  <a:pt x="49444" y="5172"/>
                </a:lnTo>
                <a:lnTo>
                  <a:pt x="49443" y="5172"/>
                </a:lnTo>
                <a:cubicBezTo>
                  <a:pt x="49443" y="5172"/>
                  <a:pt x="49444" y="5172"/>
                  <a:pt x="49444" y="5172"/>
                </a:cubicBezTo>
                <a:close/>
              </a:path>
            </a:pathLst>
          </a:custGeom>
          <a:solidFill>
            <a:schemeClr val="accent2">
              <a:alpha val="5764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" name="Google Shape;20;p11"/>
          <p:cNvSpPr/>
          <p:nvPr/>
        </p:nvSpPr>
        <p:spPr>
          <a:xfrm>
            <a:off x="-3352800" y="0"/>
            <a:ext cx="4038600" cy="4038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" name="Google Shape;21;p11"/>
          <p:cNvGrpSpPr/>
          <p:nvPr/>
        </p:nvGrpSpPr>
        <p:grpSpPr>
          <a:xfrm>
            <a:off x="76200" y="152400"/>
            <a:ext cx="8991600" cy="6629400"/>
            <a:chOff x="48" y="96"/>
            <a:chExt cx="5664" cy="4176"/>
          </a:xfrm>
        </p:grpSpPr>
        <p:sp>
          <p:nvSpPr>
            <p:cNvPr id="22" name="Google Shape;22;p11"/>
            <p:cNvSpPr/>
            <p:nvPr/>
          </p:nvSpPr>
          <p:spPr>
            <a:xfrm>
              <a:off x="48" y="96"/>
              <a:ext cx="5664" cy="4176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1"/>
            <p:cNvSpPr/>
            <p:nvPr/>
          </p:nvSpPr>
          <p:spPr>
            <a:xfrm>
              <a:off x="96" y="144"/>
              <a:ext cx="5568" cy="408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4" name="Google Shape;24;p11"/>
          <p:cNvCxnSpPr/>
          <p:nvPr/>
        </p:nvCxnSpPr>
        <p:spPr>
          <a:xfrm>
            <a:off x="1371600" y="1524000"/>
            <a:ext cx="7315200" cy="0"/>
          </a:xfrm>
          <a:prstGeom prst="straightConnector1">
            <a:avLst/>
          </a:pr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Google Shape;25;p11"/>
          <p:cNvSpPr/>
          <p:nvPr/>
        </p:nvSpPr>
        <p:spPr>
          <a:xfrm>
            <a:off x="-2819400" y="1447800"/>
            <a:ext cx="3657600" cy="3657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49444" y="5172"/>
                </a:moveTo>
                <a:cubicBezTo>
                  <a:pt x="58522" y="11076"/>
                  <a:pt x="64000" y="21170"/>
                  <a:pt x="64000" y="32000"/>
                </a:cubicBezTo>
                <a:cubicBezTo>
                  <a:pt x="64000" y="42829"/>
                  <a:pt x="58522" y="52923"/>
                  <a:pt x="49444" y="58827"/>
                </a:cubicBezTo>
                <a:cubicBezTo>
                  <a:pt x="49444" y="58827"/>
                  <a:pt x="49443" y="58827"/>
                  <a:pt x="49443" y="58827"/>
                </a:cubicBezTo>
                <a:lnTo>
                  <a:pt x="49444" y="58828"/>
                </a:lnTo>
                <a:lnTo>
                  <a:pt x="49444" y="5172"/>
                </a:lnTo>
                <a:lnTo>
                  <a:pt x="49443" y="5172"/>
                </a:lnTo>
                <a:cubicBezTo>
                  <a:pt x="49443" y="5172"/>
                  <a:pt x="49444" y="5172"/>
                  <a:pt x="49444" y="5172"/>
                </a:cubicBezTo>
                <a:close/>
              </a:path>
            </a:pathLst>
          </a:custGeom>
          <a:solidFill>
            <a:schemeClr val="accent2">
              <a:alpha val="5764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" name="Google Shape;26;p11"/>
          <p:cNvSpPr/>
          <p:nvPr/>
        </p:nvSpPr>
        <p:spPr>
          <a:xfrm>
            <a:off x="-3352800" y="0"/>
            <a:ext cx="4038600" cy="4038600"/>
          </a:xfrm>
          <a:custGeom>
            <a:avLst/>
            <a:gdLst/>
            <a:ahLst/>
            <a:cxnLst/>
            <a:rect l="l" t="t" r="r" b="b"/>
            <a:pathLst>
              <a:path w="64000" h="64000" extrusionOk="0">
                <a:moveTo>
                  <a:pt x="53057" y="7904"/>
                </a:moveTo>
                <a:cubicBezTo>
                  <a:pt x="60010" y="13981"/>
                  <a:pt x="64000" y="22765"/>
                  <a:pt x="64000" y="32000"/>
                </a:cubicBezTo>
                <a:cubicBezTo>
                  <a:pt x="64000" y="41234"/>
                  <a:pt x="60010" y="50018"/>
                  <a:pt x="53057" y="56095"/>
                </a:cubicBezTo>
                <a:cubicBezTo>
                  <a:pt x="53057" y="56095"/>
                  <a:pt x="53057" y="56095"/>
                  <a:pt x="53056" y="56095"/>
                </a:cubicBezTo>
                <a:lnTo>
                  <a:pt x="53057" y="56096"/>
                </a:lnTo>
                <a:lnTo>
                  <a:pt x="53057" y="7904"/>
                </a:lnTo>
                <a:lnTo>
                  <a:pt x="53056" y="7904"/>
                </a:lnTo>
                <a:cubicBezTo>
                  <a:pt x="53057" y="7904"/>
                  <a:pt x="53057" y="7904"/>
                  <a:pt x="53057" y="7904"/>
                </a:cubicBezTo>
                <a:close/>
              </a:path>
            </a:pathLst>
          </a:custGeom>
          <a:solidFill>
            <a:schemeClr val="hlink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fgosreestr.ru/registry/primernaya-osnovnaya-obrazovatelnaya-programma-nachalnogo-obshhego-obrazovaniya-2/" TargetMode="External"/><Relationship Id="rId2" Type="http://schemas.openxmlformats.org/officeDocument/2006/relationships/hyperlink" Target="https://fgo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arant.ru/products/ipo/prime/doc/71220598/" TargetMode="External"/><Relationship Id="rId5" Type="http://schemas.openxmlformats.org/officeDocument/2006/relationships/hyperlink" Target="https://www.garant.ru/products/ipo/prime/doc/55070534/" TargetMode="External"/><Relationship Id="rId4" Type="http://schemas.openxmlformats.org/officeDocument/2006/relationships/hyperlink" Target="http://ivo.garant.ru/#/document/197127/paragraph/2644:0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fgos.ru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fgos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"/>
          <p:cNvSpPr txBox="1">
            <a:spLocks noGrp="1"/>
          </p:cNvSpPr>
          <p:nvPr>
            <p:ph type="ctrTitle"/>
          </p:nvPr>
        </p:nvSpPr>
        <p:spPr>
          <a:xfrm>
            <a:off x="1462088" y="1281113"/>
            <a:ext cx="7015200" cy="39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/>
              <a:t>Результаты государственной итоговой аттестации </a:t>
            </a:r>
            <a:endParaRPr sz="4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100"/>
              <a:t>в 2021/2022 учебном году</a:t>
            </a:r>
            <a:endParaRPr sz="3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>
            <a:spLocks noGrp="1"/>
          </p:cNvSpPr>
          <p:nvPr>
            <p:ph type="title"/>
          </p:nvPr>
        </p:nvSpPr>
        <p:spPr>
          <a:xfrm>
            <a:off x="711895" y="404664"/>
            <a:ext cx="843210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Государственная </a:t>
            </a:r>
            <a:br>
              <a:rPr lang="ru-RU"/>
            </a:br>
            <a:r>
              <a:rPr lang="ru-RU"/>
              <a:t>итоговая аттестация </a:t>
            </a:r>
            <a:br>
              <a:rPr lang="ru-RU"/>
            </a:br>
            <a:r>
              <a:rPr lang="ru-RU" sz="2000"/>
              <a:t>2021/2022 учебный год</a:t>
            </a:r>
            <a:endParaRPr sz="200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7665" y="1851664"/>
            <a:ext cx="5688632" cy="388740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3131840" y="5949280"/>
            <a:ext cx="2360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4,52 </a:t>
            </a:r>
            <a:r>
              <a:rPr lang="ru-RU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3,87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Государственная </a:t>
            </a:r>
            <a:br>
              <a:rPr lang="ru-RU"/>
            </a:br>
            <a:r>
              <a:rPr lang="ru-RU"/>
              <a:t>итоговая аттестация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2946977" y="5517232"/>
            <a:ext cx="292837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4,22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3,65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5" name="Google Shape;12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0012" y="1772816"/>
            <a:ext cx="6082307" cy="3655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Государственная </a:t>
            </a:r>
            <a:br>
              <a:rPr lang="ru-RU"/>
            </a:br>
            <a:r>
              <a:rPr lang="ru-RU"/>
              <a:t>итоговая аттестация</a:t>
            </a:r>
            <a:endParaRPr/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592" y="1628798"/>
            <a:ext cx="4584589" cy="2755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26819" y="1628799"/>
            <a:ext cx="4584589" cy="275563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4"/>
          <p:cNvSpPr/>
          <p:nvPr/>
        </p:nvSpPr>
        <p:spPr>
          <a:xfrm>
            <a:off x="1342054" y="5157192"/>
            <a:ext cx="6336704" cy="122413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Место в районе           Русский язык               Математика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Государственная </a:t>
            </a:r>
            <a:br>
              <a:rPr lang="ru-RU"/>
            </a:br>
            <a:r>
              <a:rPr lang="ru-RU"/>
              <a:t>итоговая аттестация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899592" y="1844824"/>
            <a:ext cx="3600400" cy="367240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Английский язык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89% выпускников сдавали ОГЭ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4,5 – средний балл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95% - сдали на «4 и 5» 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4644008" y="1988840"/>
            <a:ext cx="4392487" cy="460851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Сдали ОГЭ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«4 и 5» 100% выпускников по: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литературе (ср. балл – 5)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истории (ср. балл – 5)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химии (ср. балл – 4,8)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географии (ср. балл – 4,8)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Государственная </a:t>
            </a:r>
            <a:br>
              <a:rPr lang="ru-RU"/>
            </a:br>
            <a:r>
              <a:rPr lang="ru-RU"/>
              <a:t>итоговая аттестация - 11</a:t>
            </a:r>
            <a:endParaRPr/>
          </a:p>
        </p:txBody>
      </p:sp>
      <p:sp>
        <p:nvSpPr>
          <p:cNvPr id="146" name="Google Shape;146;p6"/>
          <p:cNvSpPr/>
          <p:nvPr/>
        </p:nvSpPr>
        <p:spPr>
          <a:xfrm>
            <a:off x="827584" y="1988840"/>
            <a:ext cx="8064896" cy="295232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Место в районе           </a:t>
            </a: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Русский язык               Математика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2019/2020                                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2                                      3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2020/2021       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 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база – 3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профиль - 10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Государственная </a:t>
            </a:r>
            <a:br>
              <a:rPr lang="ru-RU"/>
            </a:br>
            <a:r>
              <a:rPr lang="ru-RU"/>
              <a:t>итоговая аттестация - 11</a:t>
            </a:r>
            <a:endParaRPr/>
          </a:p>
        </p:txBody>
      </p:sp>
      <p:sp>
        <p:nvSpPr>
          <p:cNvPr id="152" name="Google Shape;152;p7"/>
          <p:cNvSpPr/>
          <p:nvPr/>
        </p:nvSpPr>
        <p:spPr>
          <a:xfrm>
            <a:off x="1187624" y="1772816"/>
            <a:ext cx="6912768" cy="475252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ru-RU" sz="24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Максимальные баллы </a:t>
            </a: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2019/2020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– русский язык, литература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98 – история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97 - обществознание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2020/2021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99 – английский язык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97 – химия, литература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–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литература, химия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96 - русский язык, обществознание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Государственная </a:t>
            </a:r>
            <a:br>
              <a:rPr lang="ru-RU"/>
            </a:br>
            <a:r>
              <a:rPr lang="ru-RU"/>
              <a:t>итоговая аттестация - 11</a:t>
            </a:r>
            <a:endParaRPr/>
          </a:p>
        </p:txBody>
      </p:sp>
      <p:sp>
        <p:nvSpPr>
          <p:cNvPr id="158" name="Google Shape;158;p8"/>
          <p:cNvSpPr/>
          <p:nvPr/>
        </p:nvSpPr>
        <p:spPr>
          <a:xfrm>
            <a:off x="827584" y="1988840"/>
            <a:ext cx="8064896" cy="33843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Место в районе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Количество участников, набравших 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от 90 до </a:t>
            </a:r>
            <a:r>
              <a:rPr lang="ru-RU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баллов         от 80 до 100 баллов</a:t>
            </a:r>
            <a:endParaRPr sz="2400" b="0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2019/2020                         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2                                      3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2020/2021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 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>
            <a:spLocks noGrp="1"/>
          </p:cNvSpPr>
          <p:nvPr>
            <p:ph type="title"/>
          </p:nvPr>
        </p:nvSpPr>
        <p:spPr>
          <a:xfrm>
            <a:off x="0" y="301625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Участие в школьном этапе всероссийской олимпиады школьников</a:t>
            </a:r>
            <a:endParaRPr/>
          </a:p>
        </p:txBody>
      </p:sp>
      <p:pic>
        <p:nvPicPr>
          <p:cNvPr id="164" name="Google Shape;16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425" y="1666800"/>
            <a:ext cx="7162800" cy="430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9"/>
          <p:cNvSpPr txBox="1"/>
          <p:nvPr/>
        </p:nvSpPr>
        <p:spPr>
          <a:xfrm>
            <a:off x="907100" y="5972100"/>
            <a:ext cx="7645500" cy="10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школьном этапе Всероссийской олимпиады школьников в 2022-2023 учебном году приняли участие 578</a:t>
            </a:r>
            <a:r>
              <a:rPr lang="ru-RU" sz="15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участников, что ниже показателя прошлого года на 17%.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3909e1d282_2_15"/>
          <p:cNvSpPr txBox="1">
            <a:spLocks noGrp="1"/>
          </p:cNvSpPr>
          <p:nvPr>
            <p:ph type="title"/>
          </p:nvPr>
        </p:nvSpPr>
        <p:spPr>
          <a:xfrm>
            <a:off x="0" y="301625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Победителями стали 19 учащихся и 174 стали призерами (всего 193 обучающихся).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71" name="Google Shape;171;g23909e1d282_2_15"/>
          <p:cNvGraphicFramePr/>
          <p:nvPr/>
        </p:nvGraphicFramePr>
        <p:xfrm>
          <a:off x="863000" y="697500"/>
          <a:ext cx="7082800" cy="3948825"/>
        </p:xfrm>
        <a:graphic>
          <a:graphicData uri="http://schemas.openxmlformats.org/drawingml/2006/table">
            <a:tbl>
              <a:tblPr>
                <a:noFill/>
                <a:tableStyleId>{C1DD9562-CE84-404C-A49C-C8EA75F16098}</a:tableStyleId>
              </a:tblPr>
              <a:tblGrid>
                <a:gridCol w="2016275"/>
                <a:gridCol w="1819800"/>
                <a:gridCol w="1685400"/>
                <a:gridCol w="1561325"/>
              </a:tblGrid>
              <a:tr h="4114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Предмет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Победители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Призеры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Всего</a:t>
                      </a:r>
                      <a:endParaRPr sz="11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9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Английский язык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59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9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Обществознание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47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47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47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47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География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30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47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174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ru-RU" sz="1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193</a:t>
                      </a:r>
                      <a:endParaRPr sz="13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3909e1d282_2_6"/>
          <p:cNvSpPr txBox="1">
            <a:spLocks noGrp="1"/>
          </p:cNvSpPr>
          <p:nvPr>
            <p:ph type="title"/>
          </p:nvPr>
        </p:nvSpPr>
        <p:spPr>
          <a:xfrm>
            <a:off x="0" y="301625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Участие в районном этапе всероссийской олимпиады школьников</a:t>
            </a:r>
            <a:endParaRPr/>
          </a:p>
        </p:txBody>
      </p:sp>
      <p:sp>
        <p:nvSpPr>
          <p:cNvPr id="177" name="Google Shape;177;g23909e1d282_2_6"/>
          <p:cNvSpPr/>
          <p:nvPr/>
        </p:nvSpPr>
        <p:spPr>
          <a:xfrm>
            <a:off x="683568" y="1444625"/>
            <a:ext cx="8280900" cy="1552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Место в районе</a:t>
            </a:r>
            <a:endParaRPr sz="2400" b="0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2019/2020           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2020/2021       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2021/2022      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g23909e1d282_2_6"/>
          <p:cNvSpPr/>
          <p:nvPr/>
        </p:nvSpPr>
        <p:spPr>
          <a:xfrm>
            <a:off x="683568" y="3429000"/>
            <a:ext cx="8136900" cy="3168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Победители     Призеры      Всего     Результативность </a:t>
            </a:r>
            <a:endParaRPr sz="2400" b="0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2019/2020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12               27              39                      20%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2020/2021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10               31             41                      25%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11               46             57                      30%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2022/2023   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9               37             46               4</a:t>
            </a: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9,4%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 место)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>
            <a:spLocks noGrp="1"/>
          </p:cNvSpPr>
          <p:nvPr>
            <p:ph type="title"/>
          </p:nvPr>
        </p:nvSpPr>
        <p:spPr>
          <a:xfrm>
            <a:off x="323528" y="301625"/>
            <a:ext cx="88204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Участие в региональном этапе всероссийской олимпиады школьников</a:t>
            </a: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827584" y="1700808"/>
            <a:ext cx="8136904" cy="309634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Победители     Призеры      Всего     Результативность </a:t>
            </a:r>
            <a:endParaRPr sz="2400" b="0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2019/2020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8               0               8                      50%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2020/2021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5              3               8                      67%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8               2             10                     71%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2022/2023 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6               3               9                     64%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755576" y="5053335"/>
            <a:ext cx="8136904" cy="135596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2022/2023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призер заключительного этапа всероссийской олимпиады  школьников по испанскому языку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3909e1d282_2_32"/>
          <p:cNvSpPr txBox="1">
            <a:spLocks noGrp="1"/>
          </p:cNvSpPr>
          <p:nvPr>
            <p:ph type="title"/>
          </p:nvPr>
        </p:nvSpPr>
        <p:spPr>
          <a:xfrm>
            <a:off x="323528" y="301625"/>
            <a:ext cx="8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Участие в региональном этапе всероссийской олимпиады школьников</a:t>
            </a:r>
            <a:endParaRPr/>
          </a:p>
        </p:txBody>
      </p:sp>
      <p:sp>
        <p:nvSpPr>
          <p:cNvPr id="191" name="Google Shape;191;g23909e1d282_2_32"/>
          <p:cNvSpPr/>
          <p:nvPr/>
        </p:nvSpPr>
        <p:spPr>
          <a:xfrm>
            <a:off x="827575" y="1700801"/>
            <a:ext cx="8136900" cy="2842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lang="ru-RU" sz="2400" b="0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Победители     Призеры      Всего     Результативность </a:t>
            </a:r>
            <a:endParaRPr sz="2400" b="0" i="0" u="none" strike="noStrike" cap="non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2019/2020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8               0               8                      50%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2020/2021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5              3               8                      67%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</a:t>
            </a:r>
            <a:r>
              <a:rPr lang="ru-RU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8               2             10                     71%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2022/2023            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6               3               9                     64%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g23909e1d282_2_32"/>
          <p:cNvSpPr/>
          <p:nvPr/>
        </p:nvSpPr>
        <p:spPr>
          <a:xfrm>
            <a:off x="171450" y="5053325"/>
            <a:ext cx="8886900" cy="1690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Сивкова Полина (10А) победитель по русскому языку и литературе 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Черкашова Анастасия (11А) победитель по английскому языку, призер по обществознанию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g23909e1d282_2_32"/>
          <p:cNvSpPr/>
          <p:nvPr/>
        </p:nvSpPr>
        <p:spPr>
          <a:xfrm>
            <a:off x="8410575" y="5619750"/>
            <a:ext cx="447600" cy="390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3909e1d282_2_39"/>
          <p:cNvSpPr txBox="1">
            <a:spLocks noGrp="1"/>
          </p:cNvSpPr>
          <p:nvPr>
            <p:ph type="title"/>
          </p:nvPr>
        </p:nvSpPr>
        <p:spPr>
          <a:xfrm>
            <a:off x="323528" y="301625"/>
            <a:ext cx="8820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Участие в заключительном этапе всероссийской олимпиады школьников</a:t>
            </a:r>
            <a:endParaRPr/>
          </a:p>
        </p:txBody>
      </p:sp>
      <p:sp>
        <p:nvSpPr>
          <p:cNvPr id="199" name="Google Shape;199;g23909e1d282_2_39"/>
          <p:cNvSpPr/>
          <p:nvPr/>
        </p:nvSpPr>
        <p:spPr>
          <a:xfrm>
            <a:off x="952500" y="2386325"/>
            <a:ext cx="7796400" cy="1690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2021/2022 - Прокофьева Алёна - призёр по биологии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2022/2023 - Тимофеева Анастасия - призёр по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испанскому языку                                                        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g23909e1d282_2_39"/>
          <p:cNvSpPr/>
          <p:nvPr/>
        </p:nvSpPr>
        <p:spPr>
          <a:xfrm>
            <a:off x="1066800" y="1647825"/>
            <a:ext cx="800100" cy="6288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38100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390addc723_4_0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7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Воспитательная работа</a:t>
            </a:r>
            <a:endParaRPr/>
          </a:p>
        </p:txBody>
      </p:sp>
      <p:sp>
        <p:nvSpPr>
          <p:cNvPr id="207" name="Google Shape;207;g2390addc723_4_0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73137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8" name="Google Shape;208;g2390addc723_4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3425" y="1639000"/>
            <a:ext cx="5624049" cy="50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390addc723_4_76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7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Воспитательная система</a:t>
            </a:r>
            <a:endParaRPr/>
          </a:p>
        </p:txBody>
      </p:sp>
      <p:sp>
        <p:nvSpPr>
          <p:cNvPr id="215" name="Google Shape;215;g2390addc723_4_76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73137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8610" algn="l" rtl="0">
              <a:spcBef>
                <a:spcPts val="360"/>
              </a:spcBef>
              <a:spcAft>
                <a:spcPts val="0"/>
              </a:spcAft>
              <a:buSzPts val="1260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Индивидуальность ОУ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SzPts val="1260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Ведущая идея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SzPts val="1260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Педагогический коллектив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SzPts val="1260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Творческий почерк директора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SzPts val="1260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Состав учащихся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SzPts val="1260"/>
              <a:buFont typeface="Times New Roman"/>
              <a:buAutoNum type="arabicPeriod"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Материальная база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g2390addc723_4_76"/>
          <p:cNvSpPr/>
          <p:nvPr/>
        </p:nvSpPr>
        <p:spPr>
          <a:xfrm>
            <a:off x="915100" y="1827225"/>
            <a:ext cx="6389400" cy="364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412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ru-RU" sz="2900">
                <a:solidFill>
                  <a:schemeClr val="dk1"/>
                </a:solidFill>
              </a:rPr>
              <a:t>тип ОУ</a:t>
            </a:r>
            <a:endParaRPr sz="2900">
              <a:solidFill>
                <a:schemeClr val="dk1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ru-RU" sz="2900">
                <a:solidFill>
                  <a:schemeClr val="dk1"/>
                </a:solidFill>
              </a:rPr>
              <a:t>ведущая идея</a:t>
            </a:r>
            <a:endParaRPr sz="2900">
              <a:solidFill>
                <a:schemeClr val="dk1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ru-RU" sz="2900">
                <a:solidFill>
                  <a:schemeClr val="dk1"/>
                </a:solidFill>
              </a:rPr>
              <a:t>педагогический коллектив</a:t>
            </a:r>
            <a:endParaRPr sz="2900">
              <a:solidFill>
                <a:schemeClr val="dk1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ru-RU" sz="2900">
                <a:solidFill>
                  <a:schemeClr val="dk1"/>
                </a:solidFill>
              </a:rPr>
              <a:t>творческий почерк директора</a:t>
            </a:r>
            <a:endParaRPr sz="2900">
              <a:solidFill>
                <a:schemeClr val="dk1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ru-RU" sz="2900">
                <a:solidFill>
                  <a:schemeClr val="dk1"/>
                </a:solidFill>
              </a:rPr>
              <a:t>состав учащихся</a:t>
            </a:r>
            <a:endParaRPr sz="2900">
              <a:solidFill>
                <a:schemeClr val="dk1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ru-RU" sz="2900">
                <a:solidFill>
                  <a:schemeClr val="dk1"/>
                </a:solidFill>
              </a:rPr>
              <a:t>материальная база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e1c398b6f5_0_0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7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>
                <a:solidFill>
                  <a:srgbClr val="FF2929"/>
                </a:solidFill>
                <a:latin typeface="Arial"/>
                <a:ea typeface="Arial"/>
                <a:cs typeface="Arial"/>
                <a:sym typeface="Arial"/>
              </a:rPr>
              <a:t>НАПРАВЛЕНИЯ ВОСПИТАНИЯ</a:t>
            </a:r>
            <a:endParaRPr>
              <a:solidFill>
                <a:srgbClr val="FF2929"/>
              </a:solidFill>
            </a:endParaRPr>
          </a:p>
        </p:txBody>
      </p:sp>
      <p:sp>
        <p:nvSpPr>
          <p:cNvPr id="223" name="Google Shape;223;g1e1c398b6f5_0_0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73137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76200" lvl="0" indent="-336550" algn="l" rtl="0">
              <a:lnSpc>
                <a:spcPct val="14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гражданское воспитание 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76200" lvl="0" indent="-336550" algn="l" rtl="0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патриотическое воспитание</a:t>
            </a:r>
            <a:endParaRPr sz="17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76200" lvl="0" indent="-336550" algn="l" rtl="0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духовно-нравственное воспитание 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76200" lvl="0" indent="-336550" algn="l" rtl="0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эстетическое воспитание</a:t>
            </a:r>
            <a:endParaRPr sz="17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76200" lvl="0" indent="-336550" algn="l" rtl="0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физическое воспитание</a:t>
            </a:r>
            <a:r>
              <a:rPr lang="ru-RU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формирование культуры здорового образа жизни и эмоционального благополучия 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76200" lvl="0" indent="-336550" algn="l" rtl="0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трудовое воспитание 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76200" lvl="0" indent="-336550" algn="l" rtl="0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экологическое воспитание</a:t>
            </a:r>
            <a:r>
              <a:rPr lang="ru-RU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●"/>
            </a:pPr>
            <a:r>
              <a:rPr lang="ru-RU" sz="17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ценности научного познания </a:t>
            </a: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390addc723_4_6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700" cy="1143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Школа</a:t>
            </a:r>
            <a:endParaRPr/>
          </a:p>
        </p:txBody>
      </p:sp>
      <p:sp>
        <p:nvSpPr>
          <p:cNvPr id="230" name="Google Shape;230;g2390addc723_4_6"/>
          <p:cNvSpPr txBox="1">
            <a:spLocks noGrp="1"/>
          </p:cNvSpPr>
          <p:nvPr>
            <p:ph type="body" idx="1"/>
          </p:nvPr>
        </p:nvSpPr>
        <p:spPr>
          <a:xfrm>
            <a:off x="1156300" y="1827226"/>
            <a:ext cx="7527300" cy="44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390addc723_4_6"/>
          <p:cNvSpPr/>
          <p:nvPr/>
        </p:nvSpPr>
        <p:spPr>
          <a:xfrm>
            <a:off x="3269500" y="1946850"/>
            <a:ext cx="2462100" cy="14124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2390addc723_4_6"/>
          <p:cNvSpPr/>
          <p:nvPr/>
        </p:nvSpPr>
        <p:spPr>
          <a:xfrm>
            <a:off x="717725" y="4625175"/>
            <a:ext cx="2462100" cy="14523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2390addc723_4_6"/>
          <p:cNvSpPr/>
          <p:nvPr/>
        </p:nvSpPr>
        <p:spPr>
          <a:xfrm>
            <a:off x="5804275" y="4667900"/>
            <a:ext cx="2462100" cy="14523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2390addc723_4_6"/>
          <p:cNvSpPr/>
          <p:nvPr/>
        </p:nvSpPr>
        <p:spPr>
          <a:xfrm>
            <a:off x="3498774" y="2326763"/>
            <a:ext cx="2003546" cy="6525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2929"/>
                </a:solidFill>
                <a:latin typeface="Arial"/>
              </a:rPr>
              <a:t>учащиеся</a:t>
            </a:r>
          </a:p>
        </p:txBody>
      </p:sp>
      <p:sp>
        <p:nvSpPr>
          <p:cNvPr id="235" name="Google Shape;235;g2390addc723_4_6"/>
          <p:cNvSpPr/>
          <p:nvPr/>
        </p:nvSpPr>
        <p:spPr>
          <a:xfrm>
            <a:off x="986825" y="4977525"/>
            <a:ext cx="2053424" cy="6525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  <a:t>родители</a:t>
            </a:r>
          </a:p>
        </p:txBody>
      </p:sp>
      <p:sp>
        <p:nvSpPr>
          <p:cNvPr id="236" name="Google Shape;236;g2390addc723_4_6"/>
          <p:cNvSpPr/>
          <p:nvPr/>
        </p:nvSpPr>
        <p:spPr>
          <a:xfrm>
            <a:off x="5990775" y="5033850"/>
            <a:ext cx="2165850" cy="5962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"/>
              </a:rPr>
              <a:t>педагоги</a:t>
            </a:r>
          </a:p>
        </p:txBody>
      </p:sp>
      <p:sp>
        <p:nvSpPr>
          <p:cNvPr id="237" name="Google Shape;237;g2390addc723_4_6"/>
          <p:cNvSpPr/>
          <p:nvPr/>
        </p:nvSpPr>
        <p:spPr>
          <a:xfrm rot="2700000">
            <a:off x="2459616" y="2751082"/>
            <a:ext cx="436992" cy="1940584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390addc723_4_6"/>
          <p:cNvSpPr/>
          <p:nvPr/>
        </p:nvSpPr>
        <p:spPr>
          <a:xfrm rot="8231835">
            <a:off x="6260211" y="2751113"/>
            <a:ext cx="437101" cy="1940512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2390addc723_4_6"/>
          <p:cNvSpPr/>
          <p:nvPr/>
        </p:nvSpPr>
        <p:spPr>
          <a:xfrm rot="5400000">
            <a:off x="4244100" y="4153150"/>
            <a:ext cx="495900" cy="2301300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390addc723_4_6"/>
          <p:cNvSpPr/>
          <p:nvPr/>
        </p:nvSpPr>
        <p:spPr>
          <a:xfrm rot="-2699985">
            <a:off x="695215" y="3243876"/>
            <a:ext cx="3064539" cy="33178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latin typeface="Arial"/>
              </a:rPr>
              <a:t>взаимодействие</a:t>
            </a:r>
          </a:p>
        </p:txBody>
      </p:sp>
      <p:sp>
        <p:nvSpPr>
          <p:cNvPr id="241" name="Google Shape;241;g2390addc723_4_6"/>
          <p:cNvSpPr/>
          <p:nvPr/>
        </p:nvSpPr>
        <p:spPr>
          <a:xfrm rot="2940858">
            <a:off x="5115726" y="3219372"/>
            <a:ext cx="3247168" cy="2692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latin typeface="Arial"/>
              </a:rPr>
              <a:t>сотрудничество</a:t>
            </a:r>
          </a:p>
        </p:txBody>
      </p:sp>
      <p:sp>
        <p:nvSpPr>
          <p:cNvPr id="242" name="Google Shape;242;g2390addc723_4_6"/>
          <p:cNvSpPr/>
          <p:nvPr/>
        </p:nvSpPr>
        <p:spPr>
          <a:xfrm>
            <a:off x="2900700" y="5756975"/>
            <a:ext cx="3329323" cy="21387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latin typeface="Arial"/>
              </a:rPr>
              <a:t>единство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564904"/>
            <a:ext cx="7313612" cy="1143000"/>
          </a:xfrm>
        </p:spPr>
        <p:txBody>
          <a:bodyPr/>
          <a:lstStyle/>
          <a:p>
            <a:pPr algn="ctr"/>
            <a:r>
              <a:rPr lang="ru-RU" dirty="0" smtClean="0"/>
              <a:t>Введение обновленных ФГОС в 2023-2024 учебном году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/>
              <a:t>Федеральный государственный образовательный стандарт начального общего образования (1-4 классы</a:t>
            </a:r>
            <a:r>
              <a:rPr lang="ru-RU" sz="2400" b="1" dirty="0" smtClean="0"/>
              <a:t>):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b="1" dirty="0" smtClean="0">
                <a:solidFill>
                  <a:schemeClr val="bg2"/>
                </a:solidFill>
                <a:hlinkClick r:id="rId2"/>
              </a:rPr>
              <a:t>ФГОС начального общего образования</a:t>
            </a:r>
            <a:endParaRPr lang="ru-RU" sz="1400" b="1" dirty="0" smtClean="0">
              <a:solidFill>
                <a:schemeClr val="bg2"/>
              </a:solidFill>
            </a:endParaRPr>
          </a:p>
          <a:p>
            <a:r>
              <a:rPr lang="ru-RU" sz="1400" b="1" dirty="0" smtClean="0">
                <a:solidFill>
                  <a:schemeClr val="bg2"/>
                </a:solidFill>
                <a:hlinkClick r:id="rId3"/>
              </a:rPr>
              <a:t>Примерная основная образовательная программа начального общего образования</a:t>
            </a:r>
            <a:endParaRPr lang="ru-RU" sz="1400" b="1" dirty="0" smtClean="0">
              <a:solidFill>
                <a:schemeClr val="bg2"/>
              </a:solidFill>
            </a:endParaRPr>
          </a:p>
          <a:p>
            <a:r>
              <a:rPr lang="ru-RU" sz="1400" b="1" dirty="0" smtClean="0">
                <a:solidFill>
                  <a:schemeClr val="bg2"/>
                </a:solidFill>
                <a:hlinkClick r:id="rId4"/>
              </a:rPr>
              <a:t>Приказ </a:t>
            </a:r>
            <a:r>
              <a:rPr lang="ru-RU" sz="1400" b="1" dirty="0" err="1" smtClean="0">
                <a:solidFill>
                  <a:schemeClr val="bg2"/>
                </a:solidFill>
                <a:hlinkClick r:id="rId4"/>
              </a:rPr>
              <a:t>Минобрнауки</a:t>
            </a:r>
            <a:r>
              <a:rPr lang="ru-RU" sz="1400" b="1" dirty="0" smtClean="0">
                <a:solidFill>
                  <a:schemeClr val="bg2"/>
                </a:solidFill>
                <a:hlinkClick r:id="rId4"/>
              </a:rPr>
              <a:t> России от 6 октября 2009 года № 373 «Об утверждении и введении в действие федерального государственного образовательного стандарта начального общего образования»</a:t>
            </a:r>
            <a:endParaRPr lang="ru-RU" sz="1400" b="1" dirty="0" smtClean="0">
              <a:solidFill>
                <a:schemeClr val="bg2"/>
              </a:solidFill>
            </a:endParaRPr>
          </a:p>
          <a:p>
            <a:r>
              <a:rPr lang="ru-RU" sz="1400" b="1" dirty="0" smtClean="0">
                <a:solidFill>
                  <a:schemeClr val="bg2"/>
                </a:solidFill>
                <a:hlinkClick r:id="rId5"/>
              </a:rPr>
              <a:t>Приказ </a:t>
            </a:r>
            <a:r>
              <a:rPr lang="ru-RU" sz="1400" b="1" dirty="0" err="1" smtClean="0">
                <a:solidFill>
                  <a:schemeClr val="bg2"/>
                </a:solidFill>
                <a:hlinkClick r:id="rId5"/>
              </a:rPr>
              <a:t>Минобрнауки</a:t>
            </a:r>
            <a:r>
              <a:rPr lang="ru-RU" sz="1400" b="1" dirty="0" smtClean="0">
                <a:solidFill>
                  <a:schemeClr val="bg2"/>
                </a:solidFill>
                <a:hlinkClick r:id="rId5"/>
              </a:rPr>
              <a:t> России от 26 ноября 2010 года № 1241 «О внесении изменений в федеральный государственный образовательный стандарт начального общего образования, утверждённый приказом Министерства образования и науки Российской Федерации от 6 октября 2009 г . № 373»</a:t>
            </a:r>
            <a:endParaRPr lang="ru-RU" sz="1400" b="1" dirty="0" smtClean="0">
              <a:solidFill>
                <a:schemeClr val="bg2"/>
              </a:solidFill>
            </a:endParaRPr>
          </a:p>
          <a:p>
            <a:r>
              <a:rPr lang="ru-RU" sz="1400" b="1" dirty="0" smtClean="0">
                <a:solidFill>
                  <a:schemeClr val="bg2"/>
                </a:solidFill>
                <a:hlinkClick r:id="rId6"/>
              </a:rPr>
              <a:t>Приказ </a:t>
            </a:r>
            <a:r>
              <a:rPr lang="ru-RU" sz="1400" b="1" dirty="0" err="1" smtClean="0">
                <a:solidFill>
                  <a:schemeClr val="bg2"/>
                </a:solidFill>
                <a:hlinkClick r:id="rId6"/>
              </a:rPr>
              <a:t>Минобрнауки</a:t>
            </a:r>
            <a:r>
              <a:rPr lang="ru-RU" sz="1400" b="1" dirty="0" smtClean="0">
                <a:solidFill>
                  <a:schemeClr val="bg2"/>
                </a:solidFill>
                <a:hlinkClick r:id="rId6"/>
              </a:rPr>
              <a:t> России от 22 сентября 2011 года № 2357 «О внесении изменений в федеральный государственный образовательный стандарт начального общего образования, утверждённый приказом Министерства образования и науки Российской Федерации от 6 октября 2009 г . № 373»</a:t>
            </a:r>
            <a:endParaRPr lang="ru-RU" sz="1400" b="1" dirty="0" smtClean="0">
              <a:solidFill>
                <a:schemeClr val="bg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/>
              <a:t>Федеральный государственный образовательный стандарт основного общего образования (5-9 классы</a:t>
            </a:r>
            <a:r>
              <a:rPr lang="ru-RU" sz="2400" b="1" dirty="0" smtClean="0"/>
              <a:t>):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u="sng" dirty="0" smtClean="0">
                <a:hlinkClick r:id="rId2"/>
              </a:rPr>
              <a:t>Приказ </a:t>
            </a:r>
            <a:r>
              <a:rPr lang="ru-RU" u="sng" dirty="0" err="1" smtClean="0">
                <a:hlinkClick r:id="rId2"/>
              </a:rPr>
              <a:t>Минобрнауки</a:t>
            </a:r>
            <a:r>
              <a:rPr lang="ru-RU" u="sng" dirty="0" smtClean="0">
                <a:hlinkClick r:id="rId2"/>
              </a:rPr>
              <a:t> России от 17 декабря 2010 года № 1897 «Об утверждении федерального государственного образовательного стандарта основного общего образования»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7313612" cy="1143000"/>
          </a:xfrm>
        </p:spPr>
        <p:txBody>
          <a:bodyPr/>
          <a:lstStyle/>
          <a:p>
            <a:r>
              <a:rPr lang="ru-RU" sz="2400" b="1" dirty="0" smtClean="0"/>
              <a:t>Федеральный государственный образовательный стандарт среднего (полного) общего образования (10-11 классы):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u="sng" dirty="0" smtClean="0">
                <a:hlinkClick r:id="rId2"/>
              </a:rPr>
              <a:t>Приказ </a:t>
            </a:r>
            <a:r>
              <a:rPr lang="ru-RU" u="sng" dirty="0" err="1" smtClean="0">
                <a:hlinkClick r:id="rId2"/>
              </a:rPr>
              <a:t>Минобрнауки</a:t>
            </a:r>
            <a:r>
              <a:rPr lang="ru-RU" u="sng" dirty="0" smtClean="0">
                <a:hlinkClick r:id="rId2"/>
              </a:rPr>
              <a:t> России от 17 мая 2012 года № 413 «Об утверждении федерального государственного образовательного стандарта среднего (полного) общего образования»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entOpnHse">
  <a:themeElements>
    <a:clrScheme name="ParentOpnHse 3">
      <a:dk1>
        <a:srgbClr val="000000"/>
      </a:dk1>
      <a:lt1>
        <a:srgbClr val="FFFFFF"/>
      </a:lt1>
      <a:dk2>
        <a:srgbClr val="0000CC"/>
      </a:dk2>
      <a:lt2>
        <a:srgbClr val="434343"/>
      </a:lt2>
      <a:accent1>
        <a:srgbClr val="99CC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CAE2AA"/>
      </a:accent5>
      <a:accent6>
        <a:srgbClr val="E7B900"/>
      </a:accent6>
      <a:hlink>
        <a:srgbClr val="FF0000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724</Words>
  <Application>Microsoft Office PowerPoint</Application>
  <PresentationFormat>Экран (4:3)</PresentationFormat>
  <Paragraphs>165</Paragraphs>
  <Slides>22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ParentOpnHse</vt:lpstr>
      <vt:lpstr>Результаты государственной итоговой аттестации  в 2021/2022 учебном году</vt:lpstr>
      <vt:lpstr>Государственная  итоговая аттестация  2021/2022 учебный год</vt:lpstr>
      <vt:lpstr>Государственная  итоговая аттестация</vt:lpstr>
      <vt:lpstr>Государственная  итоговая аттестация</vt:lpstr>
      <vt:lpstr>Государственная  итоговая аттестация</vt:lpstr>
      <vt:lpstr>Государственная  итоговая аттестация - 11</vt:lpstr>
      <vt:lpstr>Государственная  итоговая аттестация - 11</vt:lpstr>
      <vt:lpstr>Государственная  итоговая аттестация - 11</vt:lpstr>
      <vt:lpstr>Участие в школьном этапе всероссийской олимпиады школьников</vt:lpstr>
      <vt:lpstr>Победителями стали 19 учащихся и 174 стали призерами (всего 193 обучающихся). </vt:lpstr>
      <vt:lpstr>Участие в районном этапе всероссийской олимпиады школьников</vt:lpstr>
      <vt:lpstr>Участие в региональном этапе всероссийской олимпиады школьников</vt:lpstr>
      <vt:lpstr>Участие в региональном этапе всероссийской олимпиады школьников</vt:lpstr>
      <vt:lpstr>Участие в заключительном этапе всероссийской олимпиады школьников</vt:lpstr>
      <vt:lpstr>Воспитательная работа</vt:lpstr>
      <vt:lpstr>Воспитательная система</vt:lpstr>
      <vt:lpstr>НАПРАВЛЕНИЯ ВОСПИТАНИЯ</vt:lpstr>
      <vt:lpstr>Школа</vt:lpstr>
      <vt:lpstr>Введение обновленных ФГОС в 2023-2024 учебном году</vt:lpstr>
      <vt:lpstr>Федеральный государственный образовательный стандарт начального общего образования (1-4 классы):</vt:lpstr>
      <vt:lpstr>Федеральный государственный образовательный стандарт основного общего образования (5-9 классы):</vt:lpstr>
      <vt:lpstr>Федеральный государственный образовательный стандарт среднего (полного) общего образования (10-11 классы):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государственной итоговой аттестации  в 2021/2022 учебном году</dc:title>
  <dc:creator>548 школа</dc:creator>
  <cp:lastModifiedBy>Ученик 1</cp:lastModifiedBy>
  <cp:revision>3</cp:revision>
  <dcterms:created xsi:type="dcterms:W3CDTF">2023-02-09T10:32:35Z</dcterms:created>
  <dcterms:modified xsi:type="dcterms:W3CDTF">2023-05-12T12:43:18Z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TC010170701049</vt:lpwstr>
  </property>
</Properties>
</file>